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78" r:id="rId5"/>
    <p:sldId id="279" r:id="rId6"/>
    <p:sldId id="282" r:id="rId7"/>
    <p:sldId id="284" r:id="rId8"/>
    <p:sldId id="280" r:id="rId9"/>
    <p:sldId id="281" r:id="rId10"/>
    <p:sldId id="283" r:id="rId11"/>
    <p:sldId id="285" r:id="rId12"/>
    <p:sldId id="287" r:id="rId13"/>
    <p:sldId id="286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100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10/3/2022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Text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Tushar (</a:t>
            </a:r>
            <a:r>
              <a:rPr lang="en-US" dirty="0" err="1"/>
              <a:t>MLGeeks</a:t>
            </a:r>
            <a:r>
              <a:rPr lang="en-US" dirty="0"/>
              <a:t>)</a:t>
            </a:r>
          </a:p>
          <a:p>
            <a:pPr algn="l"/>
            <a:r>
              <a:rPr lang="en-US" sz="2300" dirty="0"/>
              <a:t>5-10-2022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9897BA-FD36-46AB-B2BF-CBA3BD9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1" y="291547"/>
            <a:ext cx="2958490" cy="47177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Recap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46E64-E4F1-477A-9730-CC7E858DDD37}"/>
              </a:ext>
            </a:extLst>
          </p:cNvPr>
          <p:cNvSpPr txBox="1"/>
          <p:nvPr/>
        </p:nvSpPr>
        <p:spPr>
          <a:xfrm>
            <a:off x="1232451" y="1423283"/>
            <a:ext cx="96369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Types of Data 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Common Applications based on Text Analytics ?</a:t>
            </a:r>
          </a:p>
          <a:p>
            <a:endParaRPr lang="en-US" dirty="0"/>
          </a:p>
          <a:p>
            <a:r>
              <a:rPr lang="en-US" dirty="0"/>
              <a:t>3. Important python library for Text Analytics </a:t>
            </a:r>
          </a:p>
          <a:p>
            <a:endParaRPr lang="en-US" dirty="0"/>
          </a:p>
          <a:p>
            <a:r>
              <a:rPr lang="en-US" dirty="0"/>
              <a:t>    A) NLTK        B) Dictionary      C) CNN            D) Pickle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05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9386D-8C10-420F-8CA4-1565A8B9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89897BA-FD36-46AB-B2BF-CBA3BD9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0" y="291547"/>
            <a:ext cx="3856987" cy="4717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Dataset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7F9CF-B3EE-4FA3-8FBD-7A94EC330829}"/>
              </a:ext>
            </a:extLst>
          </p:cNvPr>
          <p:cNvSpPr txBox="1"/>
          <p:nvPr/>
        </p:nvSpPr>
        <p:spPr>
          <a:xfrm>
            <a:off x="882595" y="1311965"/>
            <a:ext cx="849199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XYZ company wants to understand the employee's sentiment over the company as they found employee attrition in the last one year increased compared to previous years.</a:t>
            </a:r>
          </a:p>
          <a:p>
            <a:pPr marL="342900" indent="-342900" algn="l">
              <a:buAutoNum type="arabicPeriod"/>
            </a:pPr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Collating the feedbacks in the form of reviews and online surveys in text formats to measure the Employee sentiment towards the company in areas related to -Company infrastructure, leadership, benefits like health care, family events etc. </a:t>
            </a:r>
          </a:p>
          <a:p>
            <a:pPr marL="342900" indent="-342900" algn="l">
              <a:buAutoNum type="arabicPeriod"/>
            </a:pPr>
            <a:endParaRPr lang="en-US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Also collected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employee satisfaction  towards promotions, hikes, salaries, Career growth, up-skilling, and work culture. </a:t>
            </a:r>
          </a:p>
          <a:p>
            <a:pPr marL="342900" indent="-342900" algn="l">
              <a:buAutoNum type="arabicPeriod"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115" y="609600"/>
            <a:ext cx="5252502" cy="853440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/>
              <a:t>Objectives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780" y="1591976"/>
            <a:ext cx="5047064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Understand types of Text Data</a:t>
            </a:r>
          </a:p>
          <a:p>
            <a:r>
              <a:rPr lang="en-US" sz="2400" dirty="0"/>
              <a:t>Challenges with Text Data processing </a:t>
            </a:r>
          </a:p>
          <a:p>
            <a:r>
              <a:rPr lang="en-US" sz="2400" dirty="0"/>
              <a:t>Steps in Text Data preprocessing</a:t>
            </a:r>
          </a:p>
          <a:p>
            <a:r>
              <a:rPr lang="en-US" sz="2400" dirty="0"/>
              <a:t>Document Term Matrix/Term Document Matrix</a:t>
            </a:r>
          </a:p>
          <a:p>
            <a:r>
              <a:rPr lang="en-US" sz="2400" dirty="0"/>
              <a:t>Sentiment Analysis</a:t>
            </a:r>
          </a:p>
          <a:p>
            <a:r>
              <a:rPr lang="en-US" sz="2400" dirty="0"/>
              <a:t>Cosine Similarity</a:t>
            </a:r>
          </a:p>
          <a:p>
            <a:pPr marL="3690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2A6C2C-9D4B-42C2-81AF-02E8127E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" y="930137"/>
            <a:ext cx="6006309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9386D-8C10-420F-8CA4-1565A8B9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89897BA-FD36-46AB-B2BF-CBA3BD9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0" y="291547"/>
            <a:ext cx="5407491" cy="4717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Sources of Text 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FDD0A-2916-4461-9EB8-5DCD5AF4C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" y="1054860"/>
            <a:ext cx="12135930" cy="58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6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9897BA-FD36-46AB-B2BF-CBA3BD9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148" y="83101"/>
            <a:ext cx="5525733" cy="12432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dirty="0"/>
              <a:t>Common Applications</a:t>
            </a: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3D2A823F-3501-42FE-AA79-81397A58E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9386D-8C10-420F-8CA4-1565A8B9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70000" y="896736"/>
            <a:ext cx="3835400" cy="2157412"/>
          </a:xfrm>
          <a:prstGeom prst="rect">
            <a:avLst/>
          </a:prstGeom>
        </p:spPr>
      </p:pic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4D1EC289-2791-41B5-B240-03653B703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3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What Is Sentiment Analysis: TechnoCast - Fall 2019">
            <a:extLst>
              <a:ext uri="{FF2B5EF4-FFF2-40B4-BE49-F238E27FC236}">
                <a16:creationId xmlns:a16="http://schemas.microsoft.com/office/drawing/2014/main" id="{366F4246-7D8A-4D4C-A003-DDAFB9C7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0000" y="4921112"/>
            <a:ext cx="3835400" cy="133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26CBA-0C4D-4569-9B74-DBF0FB3F41F9}"/>
              </a:ext>
            </a:extLst>
          </p:cNvPr>
          <p:cNvSpPr txBox="1"/>
          <p:nvPr/>
        </p:nvSpPr>
        <p:spPr>
          <a:xfrm>
            <a:off x="1270000" y="6456459"/>
            <a:ext cx="321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Sentiment Analysis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DC888B-C0D7-4493-B9A0-01AD59FD9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147" y="1326317"/>
            <a:ext cx="4778311" cy="3146679"/>
          </a:xfrm>
          <a:prstGeom prst="rect">
            <a:avLst/>
          </a:prstGeom>
        </p:spPr>
      </p:pic>
      <p:pic>
        <p:nvPicPr>
          <p:cNvPr id="2054" name="Picture 6" descr="Text Analysis 101: Document Classification - KDnuggets">
            <a:extLst>
              <a:ext uri="{FF2B5EF4-FFF2-40B4-BE49-F238E27FC236}">
                <a16:creationId xmlns:a16="http://schemas.microsoft.com/office/drawing/2014/main" id="{96226063-D1CB-453F-84E3-9D345C5E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48" y="4556097"/>
            <a:ext cx="5525733" cy="221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01B1C5-422A-46FA-99E1-D7D08E04A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206733"/>
            <a:ext cx="3835400" cy="34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3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9386D-8C10-420F-8CA4-1565A8B9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9897BA-FD36-46AB-B2BF-CBA3BD9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0" y="291547"/>
            <a:ext cx="4779338" cy="4717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Types of Text Data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2DD017-9243-48C4-8F4F-76796BB8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889512"/>
            <a:ext cx="8839200" cy="56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9386D-8C10-420F-8CA4-1565A8B9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89897BA-FD36-46AB-B2BF-CBA3BD9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0" y="291547"/>
            <a:ext cx="3856987" cy="4717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Challenges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5E16B-76FD-4469-950D-A8E16557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44" y="898497"/>
            <a:ext cx="10861483" cy="54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9897BA-FD36-46AB-B2BF-CBA3BD9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1" y="291547"/>
            <a:ext cx="2958490" cy="47177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Challenges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F24B6-EB80-4034-A08A-FEC2A09C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83" y="1054861"/>
            <a:ext cx="5267325" cy="2867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A300D-25B2-4249-B8C8-7240DE15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664" y="1054861"/>
            <a:ext cx="4462410" cy="2219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313F27-BE18-42D0-9436-D60996611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83" y="4666932"/>
            <a:ext cx="4810125" cy="1019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9BDEF3-E63D-4DFB-B613-CEAB601EE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200" y="4666264"/>
            <a:ext cx="41148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FEFD8-7EFB-4B2E-85BF-3B8D13099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845" y="5962491"/>
            <a:ext cx="42481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7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9386D-8C10-420F-8CA4-1565A8B9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9144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89897BA-FD36-46AB-B2BF-CBA3BD9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0" y="291547"/>
            <a:ext cx="5542663" cy="47177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Text Data Processing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ADCB7-B3DE-438F-BABA-D19267A0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64" y="848056"/>
            <a:ext cx="86201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88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9897BA-FD36-46AB-B2BF-CBA3BD9F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0" y="291547"/>
            <a:ext cx="9645537" cy="4717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Important Python Modules for Text Analytics 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D8495-90DF-4442-9760-E42392AE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054861"/>
            <a:ext cx="6191250" cy="55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98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{E091D2E2-B985-4CF0-A751-B0FF6A4F9030}tf55705232_win32</Template>
  <TotalTime>3241</TotalTime>
  <Words>184</Words>
  <Application>Microsoft Office PowerPoint</Application>
  <PresentationFormat>Widescreen</PresentationFormat>
  <Paragraphs>38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Goudy Old Style</vt:lpstr>
      <vt:lpstr>Wingdings 2</vt:lpstr>
      <vt:lpstr>SlateVTI</vt:lpstr>
      <vt:lpstr>Text Analytics</vt:lpstr>
      <vt:lpstr>Objectives </vt:lpstr>
      <vt:lpstr>Sources of Text Data</vt:lpstr>
      <vt:lpstr>Common Applications</vt:lpstr>
      <vt:lpstr>Types of Text Data</vt:lpstr>
      <vt:lpstr>Challenges</vt:lpstr>
      <vt:lpstr>Challenges</vt:lpstr>
      <vt:lpstr>Text Data Processing</vt:lpstr>
      <vt:lpstr>Important Python Modules for Text Analytics </vt:lpstr>
      <vt:lpstr>Recap</vt:lpstr>
      <vt:lpstr>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Analytics</dc:title>
  <dc:creator>Panda, Tushar</dc:creator>
  <cp:lastModifiedBy>Panda, Tushar</cp:lastModifiedBy>
  <cp:revision>32</cp:revision>
  <dcterms:created xsi:type="dcterms:W3CDTF">2022-10-03T10:58:10Z</dcterms:created>
  <dcterms:modified xsi:type="dcterms:W3CDTF">2022-10-05T16:59:51Z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